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0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2" r:id="rId18"/>
    <p:sldId id="273" r:id="rId19"/>
    <p:sldId id="274" r:id="rId20"/>
    <p:sldId id="276" r:id="rId21"/>
    <p:sldId id="277" r:id="rId22"/>
    <p:sldId id="280" r:id="rId23"/>
    <p:sldId id="279" r:id="rId24"/>
    <p:sldId id="281" r:id="rId25"/>
    <p:sldId id="288" r:id="rId26"/>
    <p:sldId id="282" r:id="rId27"/>
    <p:sldId id="283" r:id="rId28"/>
    <p:sldId id="284" r:id="rId29"/>
    <p:sldId id="2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7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165" y="365125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943860" y="626745"/>
            <a:ext cx="4779010" cy="491109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8188325" y="1825625"/>
            <a:ext cx="387096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Save to file - On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Names for statistics file and Genotype effect file</a:t>
            </a:r>
            <a:endParaRPr lang="en-US" sz="2400" b="1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Hit “Ok”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5400" y="88011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481070" y="1354455"/>
            <a:ext cx="5970270" cy="104584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4147185" y="419735"/>
            <a:ext cx="560832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 b="1">
                <a:solidFill>
                  <a:srgbClr val="C00000"/>
                </a:solidFill>
                <a:sym typeface="+mn-ea"/>
              </a:rPr>
              <a:t>PC Plot to understand population structure</a:t>
            </a:r>
            <a:endParaRPr 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81407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573780" y="1156335"/>
            <a:ext cx="3971290" cy="238252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391785" y="365125"/>
            <a:ext cx="644334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 b="1">
                <a:solidFill>
                  <a:srgbClr val="C00000"/>
                </a:solidFill>
                <a:sym typeface="+mn-ea"/>
              </a:rPr>
              <a:t>PCA Eigen values - look for cumulative proportion</a:t>
            </a:r>
            <a:endParaRPr lang="en-US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7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85344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693160" y="2506345"/>
            <a:ext cx="4380865" cy="209105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179695" y="279400"/>
            <a:ext cx="43230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 b="1">
                <a:solidFill>
                  <a:srgbClr val="C00000"/>
                </a:solidFill>
                <a:sym typeface="+mn-ea"/>
              </a:rPr>
              <a:t>Analysis/Kinship - Leave defaults</a:t>
            </a:r>
            <a:endParaRPr lang="en-US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2845" y="758825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376680" y="1826260"/>
            <a:ext cx="1972310" cy="77279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6000750" y="2599055"/>
            <a:ext cx="608139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select Phenotype and genotype files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data/intersect join - rename as “Naive”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9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2290" y="53213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687705" y="984250"/>
            <a:ext cx="1972310" cy="165481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574030" y="1999615"/>
            <a:ext cx="5636895" cy="8299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select Phenotype, genotype and PCA file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data/intersect join - rename as “PC4”</a:t>
            </a:r>
            <a:endParaRPr lang="en-US"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70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4365" y="81407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813560" y="957580"/>
            <a:ext cx="3110230" cy="205168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6428740" y="1825625"/>
            <a:ext cx="354520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Select “Naive” data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Analysis GLM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7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2420" y="71755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567940" y="980440"/>
            <a:ext cx="5956300" cy="489712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8646795" y="2712720"/>
            <a:ext cx="354520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Select “PC” data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Analysis GLM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7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075" y="51943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436245" y="665480"/>
            <a:ext cx="2223135" cy="165481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3896360" y="2209800"/>
            <a:ext cx="3016885" cy="227711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8149590" y="2646680"/>
            <a:ext cx="3545205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Select “Naive” + kinship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Analysis MLM</a:t>
            </a:r>
            <a:endParaRPr lang="en-US" sz="2400" b="1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“No Compression”</a:t>
            </a:r>
            <a:endParaRPr lang="en-US" sz="2400" b="1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“Re-estimate after each marker”</a:t>
            </a:r>
            <a:endParaRPr lang="en-US" sz="2400" b="1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“Run”</a:t>
            </a:r>
            <a:endParaRPr lang="en-US" sz="2400" b="1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Repeat with “PC4” + kinship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8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5420" y="600075"/>
            <a:ext cx="10058400" cy="565785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838200" y="5507990"/>
            <a:ext cx="3016885" cy="37084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8771890" y="2593340"/>
            <a:ext cx="3545205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Copy results to Excel - All 4 Models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Highlighted columns - remove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creenshot (84)"/>
          <p:cNvPicPr>
            <a:picLocks noChangeAspect="1"/>
          </p:cNvPicPr>
          <p:nvPr/>
        </p:nvPicPr>
        <p:blipFill>
          <a:blip r:embed="rId1"/>
          <a:srcRect t="18485" r="5928"/>
          <a:stretch>
            <a:fillRect/>
          </a:stretch>
        </p:blipFill>
        <p:spPr>
          <a:xfrm>
            <a:off x="316230" y="1645920"/>
            <a:ext cx="9462135" cy="4612005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078355" y="5406390"/>
            <a:ext cx="1136015" cy="38354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7236460" y="600075"/>
            <a:ext cx="449834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Kinship model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Remove highlighted columns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b="1" dirty="0"/>
              <a:t>AM IN TASSEL</a:t>
            </a:r>
            <a:endParaRPr lang="en-US" sz="4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/>
              <a:t>Sujan Mamidi</a:t>
            </a:r>
            <a:endParaRPr lang="en-US"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8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6865" y="600075"/>
            <a:ext cx="10058400" cy="565785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321685" y="2545715"/>
            <a:ext cx="4048760" cy="144399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8162925" y="2725420"/>
            <a:ext cx="40284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Sort by Trait and then “p”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8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380" y="600075"/>
            <a:ext cx="10058400" cy="565785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362325" y="2029460"/>
            <a:ext cx="2779395" cy="353377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6534150" y="2421255"/>
            <a:ext cx="5160645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Make 4 columns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Rank - 1.2.3...n</a:t>
            </a:r>
            <a:endParaRPr lang="en-US" sz="2400" b="1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expected p-value = Rank/# of markers</a:t>
            </a:r>
            <a:endParaRPr lang="en-US" sz="2400" b="1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Difference = p- expected pvalue</a:t>
            </a:r>
            <a:endParaRPr lang="en-US" sz="2400" b="1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Diff_sq = Difference</a:t>
            </a:r>
            <a:r>
              <a:rPr lang="en-US" sz="2400" b="1" baseline="30000">
                <a:solidFill>
                  <a:srgbClr val="C00000"/>
                </a:solidFill>
              </a:rPr>
              <a:t>2</a:t>
            </a:r>
            <a:endParaRPr lang="en-US" sz="2400" b="1" baseline="3000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87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684010" y="2016760"/>
            <a:ext cx="2038350" cy="80835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6958330" y="3188970"/>
            <a:ext cx="354520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MSD - Calculate mean of Diff_sq - for each trait 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8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0210" y="600075"/>
            <a:ext cx="10058400" cy="565785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680210" y="2122170"/>
            <a:ext cx="3705225" cy="227711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6494780" y="2540635"/>
            <a:ext cx="354520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Sort by Trait and MSD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decide on a p-value 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Bonferroni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FDR/pFDR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cutoff value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Bootstraps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Open Effect file to get Marker Effects</a:t>
            </a:r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89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2100" y="600075"/>
            <a:ext cx="10058400" cy="565785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5215255" y="1691005"/>
            <a:ext cx="2858770" cy="34417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8366760" y="2275840"/>
            <a:ext cx="354520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Calculate LD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90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8335" y="695325"/>
            <a:ext cx="10058400" cy="565785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693160" y="2995295"/>
            <a:ext cx="2898140" cy="67627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6428740" y="1825625"/>
            <a:ext cx="354520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Phytozome - Jbrowse for species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9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3610" y="600075"/>
            <a:ext cx="10058400" cy="565785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433820" y="2294890"/>
            <a:ext cx="3016885" cy="50355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4111625" y="197485"/>
            <a:ext cx="739775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100kb on either side of marker position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creenshot (9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535" y="812165"/>
            <a:ext cx="10058400" cy="565785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195695" y="2400935"/>
            <a:ext cx="3281680" cy="62166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7637780" y="179070"/>
            <a:ext cx="46069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rgbClr val="C00000"/>
                </a:solidFill>
              </a:rPr>
              <a:t>Gene description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creenshot (58)"/>
          <p:cNvPicPr>
            <a:picLocks noChangeAspect="1"/>
          </p:cNvPicPr>
          <p:nvPr/>
        </p:nvPicPr>
        <p:blipFill>
          <a:blip r:embed="rId1"/>
          <a:srcRect l="3024" r="2765"/>
          <a:stretch>
            <a:fillRect/>
          </a:stretch>
        </p:blipFill>
        <p:spPr>
          <a:xfrm>
            <a:off x="1599565" y="600075"/>
            <a:ext cx="9476105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350010" y="758825"/>
            <a:ext cx="1972310" cy="165481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029835" y="1449705"/>
            <a:ext cx="57321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>
                <a:solidFill>
                  <a:srgbClr val="C00000"/>
                </a:solidFill>
              </a:rPr>
              <a:t>File/Open As</a:t>
            </a:r>
            <a:endParaRPr lang="en-US" sz="28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59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8125" y="91948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4288790" y="2601595"/>
            <a:ext cx="4446905" cy="201231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7893685" y="4945380"/>
            <a:ext cx="179387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rgbClr val="C00000"/>
                </a:solidFill>
                <a:sym typeface="+mn-ea"/>
              </a:rPr>
              <a:t>Make Best Guess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0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7960" y="600075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4553585" y="3075940"/>
            <a:ext cx="1403350" cy="58293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956935" y="4939030"/>
            <a:ext cx="448373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olidFill>
                  <a:srgbClr val="C00000"/>
                </a:solidFill>
                <a:sym typeface="+mn-ea"/>
              </a:rPr>
              <a:t>Select Multiple Files - Phenotype &amp; Genotype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5400" y="973455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065020" y="1129030"/>
            <a:ext cx="1972310" cy="15494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601470" y="2974975"/>
            <a:ext cx="1972310" cy="76835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4037330" y="1320165"/>
            <a:ext cx="2368550" cy="485711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800975" y="2145665"/>
            <a:ext cx="29565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b="1">
                <a:solidFill>
                  <a:srgbClr val="C00000"/>
                </a:solidFill>
                <a:sym typeface="+mn-ea"/>
              </a:rPr>
              <a:t>Phenotype File - Information</a:t>
            </a:r>
            <a:endParaRPr lang="en-US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b="1">
                <a:solidFill>
                  <a:srgbClr val="C00000"/>
                </a:solidFill>
              </a:rPr>
              <a:t>Impute Missing phenotype</a:t>
            </a:r>
            <a:endParaRPr lang="en-US" b="1">
              <a:solidFill>
                <a:srgbClr val="C00000"/>
              </a:solidFill>
            </a:endParaRPr>
          </a:p>
          <a:p>
            <a:pPr algn="l">
              <a:buClrTx/>
              <a:buSzTx/>
              <a:buFontTx/>
            </a:pPr>
            <a:r>
              <a:rPr lang="en-US" b="1">
                <a:solidFill>
                  <a:srgbClr val="C00000"/>
                </a:solidFill>
              </a:rPr>
              <a:t>Impute Missing Genotype</a:t>
            </a:r>
            <a:endParaRPr 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51943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350010" y="758825"/>
            <a:ext cx="5612765" cy="341503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7404735" y="2143760"/>
            <a:ext cx="315468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  <a:sym typeface="+mn-ea"/>
              </a:rPr>
              <a:t>Analysis/Relatedness </a:t>
            </a:r>
            <a:endParaRPr lang="en-US" sz="2400" b="1">
              <a:solidFill>
                <a:srgbClr val="C00000"/>
              </a:solidFill>
              <a:sym typeface="+mn-ea"/>
            </a:endParaRP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PCA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0745" y="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623310" y="1208405"/>
            <a:ext cx="4487545" cy="28321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131820" y="5826125"/>
            <a:ext cx="547052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 b="1">
                <a:solidFill>
                  <a:srgbClr val="C00000"/>
                </a:solidFill>
              </a:rPr>
              <a:t>Set “number of components” to 10</a:t>
            </a:r>
            <a:endParaRPr lang="en-US" sz="2400" b="1">
              <a:solidFill>
                <a:srgbClr val="C00000"/>
              </a:solidFill>
            </a:endParaRPr>
          </a:p>
          <a:p>
            <a:r>
              <a:rPr lang="en-US" sz="2400" b="1">
                <a:solidFill>
                  <a:srgbClr val="C00000"/>
                </a:solidFill>
              </a:rPr>
              <a:t>Return Eigen values</a:t>
            </a:r>
            <a:endParaRPr 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(6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6055" y="906780"/>
            <a:ext cx="10058400" cy="565785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335655" y="1195705"/>
            <a:ext cx="1760855" cy="137731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6318250" y="365125"/>
            <a:ext cx="19100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sz="2400" b="1">
                <a:solidFill>
                  <a:srgbClr val="C00000"/>
                </a:solidFill>
                <a:sym typeface="+mn-ea"/>
              </a:rPr>
              <a:t>Results/Chart</a:t>
            </a:r>
            <a:endParaRPr lang="en-US"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1294</Words>
  <Application>WPS Presentation</Application>
  <PresentationFormat>Widescreen</PresentationFormat>
  <Paragraphs>85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sujan</cp:lastModifiedBy>
  <cp:revision>8</cp:revision>
  <dcterms:created xsi:type="dcterms:W3CDTF">2020-11-26T02:58:00Z</dcterms:created>
  <dcterms:modified xsi:type="dcterms:W3CDTF">2020-11-27T01:50:46Z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1033-11.2.0.9747</vt:lpwstr>
  </property>
</Properties>
</file>

<file path=docProps/thumbnail.jpeg>
</file>